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37.xml" ContentType="application/vnd.openxmlformats-officedocument.presentationml.notesSlide+xml"/>
  <Override PartName="/ppt/notesSlides/_rels/notesSlide3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2.xml.rels" ContentType="application/vnd.openxmlformats-package.relationships+xml"/>
  <Override PartName="/ppt/notesSlides/notesSlide38.xml" ContentType="application/vnd.openxmlformats-officedocument.presentationml.notesSlide+xml"/>
  <Override PartName="/ppt/notesSlides/notesSlide22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31.png" ContentType="image/png"/>
  <Override PartName="/ppt/media/image53.gif" ContentType="image/gif"/>
  <Override PartName="/ppt/media/image15.png" ContentType="image/png"/>
  <Override PartName="/ppt/media/image1.png" ContentType="image/png"/>
  <Override PartName="/ppt/media/image40.png" ContentType="image/png"/>
  <Override PartName="/ppt/media/image24.png" ContentType="image/png"/>
  <Override PartName="/ppt/media/image49.png" ContentType="image/png"/>
  <Override PartName="/ppt/media/image58.png" ContentType="image/png"/>
  <Override PartName="/ppt/media/image33.png" ContentType="image/png"/>
  <Override PartName="/ppt/media/image17.png" ContentType="image/png"/>
  <Override PartName="/ppt/media/image3.png" ContentType="image/png"/>
  <Override PartName="/ppt/media/image42.png" ContentType="image/png"/>
  <Override PartName="/ppt/media/image26.png" ContentType="image/png"/>
  <Override PartName="/ppt/media/image30.jpeg" ContentType="image/jpeg"/>
  <Override PartName="/ppt/media/image51.png" ContentType="image/png"/>
  <Override PartName="/ppt/media/image35.png" ContentType="image/png"/>
  <Override PartName="/ppt/media/image10.png" ContentType="image/png"/>
  <Override PartName="/ppt/media/image19.png" ContentType="image/png"/>
  <Override PartName="/ppt/media/image5.png" ContentType="image/png"/>
  <Override PartName="/ppt/media/image44.png" ContentType="image/png"/>
  <Override PartName="/ppt/media/image28.png" ContentType="image/png"/>
  <Override PartName="/ppt/media/image37.png" ContentType="image/png"/>
  <Override PartName="/ppt/media/image12.png" ContentType="image/png"/>
  <Override PartName="/ppt/media/image60.jpeg" ContentType="image/jpeg"/>
  <Override PartName="/ppt/media/image7.png" ContentType="image/png"/>
  <Override PartName="/ppt/media/image46.png" ContentType="image/png"/>
  <Override PartName="/ppt/media/image21.png" ContentType="image/png"/>
  <Override PartName="/ppt/media/image9.jpeg" ContentType="image/jpeg"/>
  <Override PartName="/ppt/media/image55.png" ContentType="image/png"/>
  <Override PartName="/ppt/media/image39.png" ContentType="image/png"/>
  <Override PartName="/ppt/media/image14.png" ContentType="image/png"/>
  <Override PartName="/ppt/media/image61.gif" ContentType="image/gif"/>
  <Override PartName="/ppt/media/image48.png" ContentType="image/png"/>
  <Override PartName="/ppt/media/image23.png" ContentType="image/png"/>
  <Override PartName="/ppt/media/image57.png" ContentType="image/png"/>
  <Override PartName="/ppt/media/image32.png" ContentType="image/png"/>
  <Override PartName="/ppt/media/image16.png" ContentType="image/png"/>
  <Override PartName="/ppt/media/image62.jpeg" ContentType="image/jpeg"/>
  <Override PartName="/ppt/media/image2.png" ContentType="image/png"/>
  <Override PartName="/ppt/media/image41.png" ContentType="image/png"/>
  <Override PartName="/ppt/media/image25.png" ContentType="image/png"/>
  <Override PartName="/ppt/media/image34.jpeg" ContentType="image/jpeg"/>
  <Override PartName="/ppt/media/image47.gif" ContentType="image/gif"/>
  <Override PartName="/ppt/media/image50.png" ContentType="image/png"/>
  <Override PartName="/ppt/media/image59.png" ContentType="image/png"/>
  <Override PartName="/ppt/media/image18.png" ContentType="image/png"/>
  <Override PartName="/ppt/media/image4.png" ContentType="image/png"/>
  <Override PartName="/ppt/media/image43.png" ContentType="image/png"/>
  <Override PartName="/ppt/media/image27.png" ContentType="image/png"/>
  <Override PartName="/ppt/media/image5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0.png" ContentType="image/png"/>
  <Override PartName="/ppt/media/image45.png" ContentType="image/png"/>
  <Override PartName="/ppt/media/image29.png" ContentType="image/png"/>
  <Override PartName="/ppt/media/image54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22.png" ContentType="image/png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_rels/slideLayout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_rels/slide28.xml.rels" ContentType="application/vnd.openxmlformats-package.relationships+xml"/>
  <Override PartName="/ppt/slides/_rels/slide39.xml.rels" ContentType="application/vnd.openxmlformats-package.relationships+xml"/>
  <Override PartName="/ppt/slides/_rels/slide37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31.xml.rels" ContentType="application/vnd.openxmlformats-package.relationships+xml"/>
  <Override PartName="/ppt/slides/_rels/slide2.xml.rels" ContentType="application/vnd.openxmlformats-package.relationships+xml"/>
  <Override PartName="/ppt/slides/_rels/slide18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7.xml.rels" ContentType="application/vnd.openxmlformats-package.relationships+xml"/>
  <Override PartName="/ppt/slides/_rels/slide38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32.xml.rels" ContentType="application/vnd.openxmlformats-package.relationships+xml"/>
  <Override PartName="/ppt/slides/_rels/slide30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7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0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6858000"/>
  <p:notesSz cx="6881812" cy="9296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bg-BG"/>
              <a:t>Click to edit the notes format</a:t>
            </a:r>
            <a:endParaRPr/>
          </a:p>
        </p:txBody>
      </p:sp>
      <p:sp>
        <p:nvSpPr>
          <p:cNvPr id="16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bg-BG"/>
              <a:t>&lt;header&gt;</a:t>
            </a:r>
            <a:endParaRPr/>
          </a:p>
        </p:txBody>
      </p:sp>
      <p:sp>
        <p:nvSpPr>
          <p:cNvPr id="16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bg-BG"/>
              <a:t>&lt;date/time&gt;</a:t>
            </a:r>
            <a:endParaRPr/>
          </a:p>
        </p:txBody>
      </p:sp>
      <p:sp>
        <p:nvSpPr>
          <p:cNvPr id="16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bg-BG"/>
              <a:t>&lt;footer&gt;</a:t>
            </a:r>
            <a:endParaRPr/>
          </a:p>
        </p:txBody>
      </p:sp>
      <p:sp>
        <p:nvSpPr>
          <p:cNvPr id="16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512131E1-8141-41D1-A161-41F161F1C1F1}" type="slidenum">
              <a:rPr lang="bg-BG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76" name="CustomShape 2"/>
          <p:cNvSpPr/>
          <p:nvPr/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51B161F1-B1D1-4141-81E1-2181C101119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*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7.10.1207/16/96</a:t>
            </a:r>
            <a:endParaRPr/>
          </a:p>
        </p:txBody>
      </p:sp>
      <p:sp>
        <p:nvSpPr>
          <p:cNvPr id="379" name="CustomShape 3"/>
          <p:cNvSpPr/>
          <p:nvPr/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380" name="CustomShape 4"/>
          <p:cNvSpPr/>
          <p:nvPr/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3141C1D1-A141-4191-9151-91D1F1D111D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##</a:t>
            </a:r>
            <a:endParaRPr/>
          </a:p>
        </p:txBody>
      </p:sp>
      <p:sp>
        <p:nvSpPr>
          <p:cNvPr id="381" name="PlaceHolder 5"/>
          <p:cNvSpPr>
            <a:spLocks noGrp="1"/>
          </p:cNvSpPr>
          <p:nvPr>
            <p:ph type="body"/>
          </p:nvPr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7.10.12</a:t>
            </a:r>
            <a:endParaRPr/>
          </a:p>
        </p:txBody>
      </p:sp>
      <p:sp>
        <p:nvSpPr>
          <p:cNvPr id="383" name="CustomShape 2"/>
          <p:cNvSpPr/>
          <p:nvPr/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Copyright (c) 2005 National Academy of Software Development, Ltd. All rights reserved. Unauthorized copying or re-distribution is strictly prohibited.</a:t>
            </a:r>
            <a:endParaRPr/>
          </a:p>
        </p:txBody>
      </p:sp>
      <p:sp>
        <p:nvSpPr>
          <p:cNvPr id="384" name="CustomShape 3"/>
          <p:cNvSpPr/>
          <p:nvPr/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41F131C1-D181-41A1-8131-71F13121B17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63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20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6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9920" y="368136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1360"/>
            <a:ext cx="8045640" cy="18964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9144000" y="5974200"/>
            <a:ext cx="9142560" cy="556128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1" name="CustomShape 2"/>
          <p:cNvSpPr/>
          <p:nvPr/>
        </p:nvSpPr>
        <p:spPr>
          <a:xfrm>
            <a:off x="9144000" y="5090040"/>
            <a:ext cx="9142560" cy="44791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2" name="Picture 10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8760" cy="388080"/>
          </a:xfrm>
          <a:prstGeom prst="rect">
            <a:avLst/>
          </a:prstGeom>
        </p:spPr>
      </p:pic>
      <p:sp>
        <p:nvSpPr>
          <p:cNvPr id="3" name="CustomShape 3"/>
          <p:cNvSpPr/>
          <p:nvPr/>
        </p:nvSpPr>
        <p:spPr>
          <a:xfrm>
            <a:off x="9144000" y="5974200"/>
            <a:ext cx="9142560" cy="556128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4" name="CustomShape 4"/>
          <p:cNvSpPr/>
          <p:nvPr/>
        </p:nvSpPr>
        <p:spPr>
          <a:xfrm>
            <a:off x="9144000" y="5090040"/>
            <a:ext cx="9142560" cy="44791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5" name="Picture 10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8760" cy="388080"/>
          </a:xfrm>
          <a:prstGeom prst="rect">
            <a:avLst/>
          </a:prstGeom>
        </p:spPr>
      </p:pic>
      <p:sp>
        <p:nvSpPr>
          <p:cNvPr id="6" name="Line 5"/>
          <p:cNvSpPr/>
          <p:nvPr/>
        </p:nvSpPr>
        <p:spPr>
          <a:xfrm>
            <a:off x="2666880" y="4114800"/>
            <a:ext cx="6248520" cy="0"/>
          </a:xfrm>
          <a:prstGeom prst="line">
            <a:avLst/>
          </a:prstGeom>
          <a:ln w="38160">
            <a:solidFill>
              <a:srgbClr val="daedf2"/>
            </a:solidFill>
            <a:round/>
          </a:ln>
        </p:spPr>
      </p:sp>
      <p:sp>
        <p:nvSpPr>
          <p:cNvPr id="7" name="Line 6"/>
          <p:cNvSpPr/>
          <p:nvPr/>
        </p:nvSpPr>
        <p:spPr>
          <a:xfrm>
            <a:off x="2666880" y="4114800"/>
            <a:ext cx="6248520" cy="0"/>
          </a:xfrm>
          <a:prstGeom prst="line">
            <a:avLst/>
          </a:prstGeom>
          <a:ln w="38160">
            <a:solidFill>
              <a:srgbClr val="daedf2"/>
            </a:solidFill>
            <a:round/>
          </a:ln>
        </p:spPr>
      </p:sp>
      <p:sp>
        <p:nvSpPr>
          <p:cNvPr id="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bg-BG"/>
              <a:t>Click to edit the title text format</a:t>
            </a:r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bg-BG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bg-BG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bg-BG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bg-BG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bg-BG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bg-BG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bg-BG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9144000" y="5974200"/>
            <a:ext cx="9142560" cy="556128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43" name="CustomShape 2"/>
          <p:cNvSpPr/>
          <p:nvPr/>
        </p:nvSpPr>
        <p:spPr>
          <a:xfrm>
            <a:off x="9144000" y="5090040"/>
            <a:ext cx="9142560" cy="44791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44" name="Picture 10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8760" cy="388080"/>
          </a:xfrm>
          <a:prstGeom prst="rect">
            <a:avLst/>
          </a:prstGeom>
        </p:spPr>
      </p:pic>
      <p:sp>
        <p:nvSpPr>
          <p:cNvPr id="45" name="CustomShape 3"/>
          <p:cNvSpPr/>
          <p:nvPr/>
        </p:nvSpPr>
        <p:spPr>
          <a:xfrm>
            <a:off x="9144000" y="5974200"/>
            <a:ext cx="9142560" cy="556128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46" name="CustomShape 4"/>
          <p:cNvSpPr/>
          <p:nvPr/>
        </p:nvSpPr>
        <p:spPr>
          <a:xfrm>
            <a:off x="9144000" y="5090040"/>
            <a:ext cx="9142560" cy="44791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47" name="Picture 10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8760" cy="388080"/>
          </a:xfrm>
          <a:prstGeom prst="rect">
            <a:avLst/>
          </a:prstGeom>
        </p:spPr>
      </p:pic>
      <p:sp>
        <p:nvSpPr>
          <p:cNvPr id="48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bg-BG"/>
              <a:t>Click to edit the title text format</a:t>
            </a:r>
            <a:endParaRPr/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bg-BG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bg-BG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bg-BG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bg-BG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bg-BG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bg-BG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bg-BG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9144000" y="5974200"/>
            <a:ext cx="9142560" cy="556128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83" name="CustomShape 2"/>
          <p:cNvSpPr/>
          <p:nvPr/>
        </p:nvSpPr>
        <p:spPr>
          <a:xfrm>
            <a:off x="9144000" y="5090040"/>
            <a:ext cx="9142560" cy="44791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84" name="Picture 10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8760" cy="388080"/>
          </a:xfrm>
          <a:prstGeom prst="rect">
            <a:avLst/>
          </a:prstGeom>
        </p:spPr>
      </p:pic>
      <p:sp>
        <p:nvSpPr>
          <p:cNvPr id="85" name="CustomShape 3"/>
          <p:cNvSpPr/>
          <p:nvPr/>
        </p:nvSpPr>
        <p:spPr>
          <a:xfrm>
            <a:off x="9144000" y="5974200"/>
            <a:ext cx="9142560" cy="556128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86" name="CustomShape 4"/>
          <p:cNvSpPr/>
          <p:nvPr/>
        </p:nvSpPr>
        <p:spPr>
          <a:xfrm>
            <a:off x="9144000" y="5090040"/>
            <a:ext cx="9142560" cy="44791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87" name="Picture 10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8760" cy="388080"/>
          </a:xfrm>
          <a:prstGeom prst="rect">
            <a:avLst/>
          </a:prstGeom>
        </p:spPr>
      </p:pic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bg-BG"/>
              <a:t>Click to edit the title text format</a:t>
            </a:r>
            <a:endParaRPr/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bg-BG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bg-BG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bg-BG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bg-BG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bg-BG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bg-BG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bg-BG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144000" y="5974200"/>
            <a:ext cx="9142560" cy="556128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123" name="CustomShape 2"/>
          <p:cNvSpPr/>
          <p:nvPr/>
        </p:nvSpPr>
        <p:spPr>
          <a:xfrm>
            <a:off x="9144000" y="5090040"/>
            <a:ext cx="9142560" cy="44791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124" name="Picture 10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8760" cy="388080"/>
          </a:xfrm>
          <a:prstGeom prst="rect">
            <a:avLst/>
          </a:prstGeom>
        </p:spPr>
      </p:pic>
      <p:sp>
        <p:nvSpPr>
          <p:cNvPr id="125" name="CustomShape 3"/>
          <p:cNvSpPr/>
          <p:nvPr/>
        </p:nvSpPr>
        <p:spPr>
          <a:xfrm>
            <a:off x="9144000" y="5974200"/>
            <a:ext cx="9142560" cy="556128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</p:spPr>
      </p:sp>
      <p:sp>
        <p:nvSpPr>
          <p:cNvPr id="126" name="CustomShape 4"/>
          <p:cNvSpPr/>
          <p:nvPr/>
        </p:nvSpPr>
        <p:spPr>
          <a:xfrm>
            <a:off x="9144000" y="5090040"/>
            <a:ext cx="9142560" cy="447912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</p:spPr>
      </p:sp>
      <p:pic>
        <p:nvPicPr>
          <p:cNvPr descr="" id="127" name="Picture 10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8760" cy="388080"/>
          </a:xfrm>
          <a:prstGeom prst="rect">
            <a:avLst/>
          </a:prstGeom>
        </p:spPr>
      </p:pic>
      <p:sp>
        <p:nvSpPr>
          <p:cNvPr id="128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bg-BG"/>
              <a:t>Click to edit the title text format</a:t>
            </a:r>
            <a:endParaRPr/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bg-BG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bg-BG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bg-BG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bg-BG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bg-BG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bg-BG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bg-BG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www.telerik.com/" TargetMode="Externa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e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7.gif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3.gif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gif"/><Relationship Id="rId3" Type="http://schemas.openxmlformats.org/officeDocument/2006/relationships/image" Target="../media/image62.jpe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://academy.telerik.com/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91040" y="2133720"/>
            <a:ext cx="8228160" cy="989280"/>
          </a:xfrm>
          <a:prstGeom prst="rect">
            <a:avLst/>
          </a:prstGeom>
        </p:spPr>
        <p:txBody>
          <a:bodyPr anchor="b" bIns="0" lIns="90000" rIns="90000" tIns="0"/>
          <a:p>
            <a:pPr algn="r">
              <a:lnSpc>
                <a:spcPts val="68"/>
              </a:lnSpc>
            </a:pPr>
            <a:r>
              <a:rPr b="1" lang="bg-BG" sz="5400">
                <a:solidFill>
                  <a:srgbClr val="d4ff5b"/>
                </a:solidFill>
                <a:latin typeface="Corbel"/>
              </a:rPr>
              <a:t>Web Technologies Basics</a:t>
            </a:r>
            <a:endParaRPr/>
          </a:p>
        </p:txBody>
      </p:sp>
      <p:sp>
        <p:nvSpPr>
          <p:cNvPr id="168" name="CustomShape 2"/>
          <p:cNvSpPr/>
          <p:nvPr/>
        </p:nvSpPr>
        <p:spPr>
          <a:xfrm>
            <a:off x="2709360" y="3317040"/>
            <a:ext cx="5942160" cy="56772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ct val="100000"/>
              </a:lnSpc>
            </a:pPr>
            <a:r>
              <a:rPr lang="bg-BG" sz="2800">
                <a:solidFill>
                  <a:srgbClr val="faf8c8"/>
                </a:solidFill>
              </a:rPr>
              <a:t>Concepts</a:t>
            </a:r>
            <a:endParaRPr/>
          </a:p>
        </p:txBody>
      </p:sp>
      <p:sp>
        <p:nvSpPr>
          <p:cNvPr id="169" name="CustomShape 3"/>
          <p:cNvSpPr/>
          <p:nvPr/>
        </p:nvSpPr>
        <p:spPr>
          <a:xfrm>
            <a:off x="457200" y="5223960"/>
            <a:ext cx="3351240" cy="40662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2800">
                <a:solidFill>
                  <a:srgbClr val="deff9b"/>
                </a:solidFill>
                <a:latin typeface="Corbel"/>
              </a:rPr>
              <a:t>Nikolay Kostov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0" name="CustomShape 4"/>
          <p:cNvSpPr/>
          <p:nvPr/>
        </p:nvSpPr>
        <p:spPr>
          <a:xfrm>
            <a:off x="419040" y="5573520"/>
            <a:ext cx="2350440" cy="3919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>
                <a:solidFill>
                  <a:srgbClr val="0efe58"/>
                </a:solidFill>
                <a:latin typeface="Corbel"/>
              </a:rPr>
              <a:t>Telerik Corporation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1" name="CustomShape 5"/>
          <p:cNvSpPr/>
          <p:nvPr/>
        </p:nvSpPr>
        <p:spPr>
          <a:xfrm>
            <a:off x="457200" y="6062400"/>
            <a:ext cx="1706400" cy="40662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600" u="sng">
                <a:solidFill>
                  <a:srgbClr val="76b200"/>
                </a:solidFill>
                <a:latin typeface="Corbel"/>
                <a:hlinkClick r:id="rId1"/>
              </a:rPr>
              <a:t>www.telerik.com</a:t>
            </a:r>
            <a:endParaRPr/>
          </a:p>
        </p:txBody>
      </p:sp>
      <p:pic>
        <p:nvPicPr>
          <p:cNvPr descr="" id="17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648320" y="4531320"/>
            <a:ext cx="3961080" cy="1838160"/>
          </a:xfrm>
          <a:prstGeom prst="rect">
            <a:avLst/>
          </a:prstGeom>
          <a:ln>
            <a:solidFill>
              <a:srgbClr val="337d8f"/>
            </a:solidFill>
          </a:ln>
        </p:spPr>
      </p:pic>
      <p:pic>
        <p:nvPicPr>
          <p:cNvPr descr="" id="17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29640" y="3429000"/>
            <a:ext cx="1635120" cy="1446480"/>
          </a:xfrm>
          <a:prstGeom prst="rect">
            <a:avLst/>
          </a:prstGeom>
        </p:spPr>
      </p:pic>
      <p:pic>
        <p:nvPicPr>
          <p:cNvPr descr="" id="174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7235640" y="457200"/>
            <a:ext cx="1373760" cy="1563840"/>
          </a:xfrm>
          <a:prstGeom prst="rect">
            <a:avLst/>
          </a:prstGeom>
        </p:spPr>
      </p:pic>
      <p:pic>
        <p:nvPicPr>
          <p:cNvPr descr="" id="175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038480" y="1037160"/>
            <a:ext cx="2022480" cy="1805040"/>
          </a:xfrm>
          <a:prstGeom prst="rect">
            <a:avLst/>
          </a:prstGeom>
        </p:spPr>
      </p:pic>
      <p:pic>
        <p:nvPicPr>
          <p:cNvPr descr="" id="176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699480" y="1077120"/>
            <a:ext cx="2900880" cy="106848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2.0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0101A1C1-71F1-4101-B1D1-D11171F1D16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09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90720"/>
            <a:ext cx="9069840" cy="502776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2.0</a:t>
            </a:r>
            <a:endParaRPr/>
          </a:p>
        </p:txBody>
      </p:sp>
      <p:sp>
        <p:nvSpPr>
          <p:cNvPr id="211" name="CustomShape 2"/>
          <p:cNvSpPr/>
          <p:nvPr/>
        </p:nvSpPr>
        <p:spPr>
          <a:xfrm>
            <a:off x="228600" y="99072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User generated content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New platforms allow users to generate content themselves (YouTube, Wiki, Facebook, Blogs)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Everyone can publish!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2.0 can be described in 3 parts: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Rich Internet application (RIA)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Web-oriented architecture (WOA)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Feeds, RSS, Web Services, etc.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Social Web 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ts val="59"/>
              </a:lnSpc>
            </a:pPr>
            <a:endParaRPr/>
          </a:p>
        </p:txBody>
      </p:sp>
      <p:sp>
        <p:nvSpPr>
          <p:cNvPr id="212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B1E121F1-E191-4111-81D1-511141D1316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2.0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31D1A141-9131-41F1-B111-014191F1B15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15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76320" y="838080"/>
            <a:ext cx="8990280" cy="541044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09480" y="1447920"/>
            <a:ext cx="7923240" cy="68436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68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Web 3.0</a:t>
            </a:r>
            <a:endParaRPr/>
          </a:p>
        </p:txBody>
      </p:sp>
      <p:sp>
        <p:nvSpPr>
          <p:cNvPr id="217" name="CustomShape 2"/>
          <p:cNvSpPr/>
          <p:nvPr/>
        </p:nvSpPr>
        <p:spPr>
          <a:xfrm>
            <a:off x="868680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B1B1C151-A1A1-4131-81F1-E1E181C1712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1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133720" y="2438280"/>
            <a:ext cx="4875480" cy="365616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19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648320" y="3276720"/>
            <a:ext cx="3928680" cy="2758320"/>
          </a:xfrm>
          <a:prstGeom prst="rect">
            <a:avLst/>
          </a:prstGeom>
        </p:spPr>
      </p:pic>
      <p:sp>
        <p:nvSpPr>
          <p:cNvPr id="220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3.0</a:t>
            </a:r>
            <a:endParaRPr/>
          </a:p>
        </p:txBody>
      </p:sp>
      <p:sp>
        <p:nvSpPr>
          <p:cNvPr id="221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3.0 is where the computer is generating new information, rather than humans.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All the new web 3.0 concepts can be divided into 4 parts: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Semantic web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Artificial intelligence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Personalization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Mobility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2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6019920" y="3124080"/>
            <a:ext cx="2894040" cy="2894040"/>
          </a:xfrm>
          <a:prstGeom prst="rect">
            <a:avLst/>
          </a:prstGeom>
        </p:spPr>
      </p:pic>
      <p:sp>
        <p:nvSpPr>
          <p:cNvPr id="223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3.0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Semantic web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Changing the web into a language that can be read and categorized by the computers rather than humans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Makes search engines smarter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Enables digital collection of all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your images, blog post,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videos, etc.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Disadvantage: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it is hard to be implemented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5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F1D1C111-6151-4181-8151-81D161E131D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3.0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Artificial intelligence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Extracting meaning from the way people interact with the web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Examples: google suggest, google translate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Personalization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Contextualizing the web based on the people using it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Different content for different users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ts val="59"/>
              </a:lnSpc>
            </a:pPr>
            <a:endParaRPr/>
          </a:p>
        </p:txBody>
      </p:sp>
      <p:sp>
        <p:nvSpPr>
          <p:cNvPr id="228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61F101F1-0181-41B1-B101-E191C121914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3.0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228600" y="8380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Mobility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Everything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Web sites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Information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Services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Everywhere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You only need your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phone or tablet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All the time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31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8101F181-4121-41E1-9161-31719111F14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32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410080" y="1295280"/>
            <a:ext cx="2399040" cy="361800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609480" y="1828800"/>
            <a:ext cx="7923240" cy="1598760"/>
          </a:xfrm>
          <a:prstGeom prst="rect">
            <a:avLst/>
          </a:prstGeom>
        </p:spPr>
        <p:txBody>
          <a:bodyPr anchor="ctr" bIns="0" lIns="90000" rIns="90000" tIns="0"/>
          <a:p>
            <a:r>
              <a:rPr b="1" lang="bg-BG" sz="5000">
                <a:solidFill>
                  <a:srgbClr val="ccff33"/>
                </a:solidFill>
                <a:latin typeface="Corbel"/>
              </a:rPr>
              <a:t>Web Browsers and</a:t>
            </a:r>
            <a:endParaRPr/>
          </a:p>
          <a:p>
            <a:pPr algn="r">
              <a:lnSpc>
                <a:spcPts val="68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Layout Engines</a:t>
            </a:r>
            <a:endParaRPr/>
          </a:p>
        </p:txBody>
      </p:sp>
      <p:pic>
        <p:nvPicPr>
          <p:cNvPr descr="" id="234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516200" y="4276800"/>
            <a:ext cx="1088640" cy="108864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pic>
        <p:nvPicPr>
          <p:cNvPr descr="" id="2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680" y="4276800"/>
            <a:ext cx="1152360" cy="108864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pic>
        <p:nvPicPr>
          <p:cNvPr descr="" id="236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354120" y="4276800"/>
            <a:ext cx="1088640" cy="108864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pic>
        <p:nvPicPr>
          <p:cNvPr descr="" id="237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836760" y="4267080"/>
            <a:ext cx="1297440" cy="108864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pic>
        <p:nvPicPr>
          <p:cNvPr descr="" id="238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296800" y="4276800"/>
            <a:ext cx="978840" cy="108864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pic>
        <p:nvPicPr>
          <p:cNvPr descr="" id="239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5678280" y="4276800"/>
            <a:ext cx="1088640" cy="108864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  <p:sp>
        <p:nvSpPr>
          <p:cNvPr id="240" name="CustomShape 2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A1D14141-F141-4181-81B1-01F17181A1E1}" type="slidenum">
              <a:rPr lang="bg-BG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Browsers</a:t>
            </a:r>
            <a:endParaRPr/>
          </a:p>
        </p:txBody>
      </p:sp>
      <p:sp>
        <p:nvSpPr>
          <p:cNvPr id="242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Program designed to enable users to access, retrieve and view documents and other resources on the Internet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Main responsibilities: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Bring information resources to the user (issuing requests to the web server and handling any results generated by the request)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Presenting web content (render HTML, CSS, JS)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Capable of executing applications within the same context as the document on view (Flash)</a:t>
            </a:r>
            <a:endParaRPr/>
          </a:p>
        </p:txBody>
      </p:sp>
      <p:sp>
        <p:nvSpPr>
          <p:cNvPr id="243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51B13181-8121-41A1-B1B1-61519171618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Table of Contents</a:t>
            </a:r>
            <a:endParaRPr/>
          </a:p>
        </p:txBody>
      </p:sp>
      <p:sp>
        <p:nvSpPr>
          <p:cNvPr id="178" name="CustomShape 2"/>
          <p:cNvSpPr/>
          <p:nvPr/>
        </p:nvSpPr>
        <p:spPr>
          <a:xfrm>
            <a:off x="228600" y="914400"/>
            <a:ext cx="8685360" cy="57135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Sites and Web Applications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1.0, 2.0, 3.0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Browsers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Hardware Servers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Servers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Client-Server Architecture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3-Tier / Multi-Tier Architectures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Service-Oriented Architecture (SOA)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9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31910131-8131-4151-91A1-61711100B16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180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5245560" y="512280"/>
            <a:ext cx="4284720" cy="3570480"/>
          </a:xfrm>
          <a:prstGeom prst="rect">
            <a:avLst/>
          </a:prstGeom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828800" y="152280"/>
            <a:ext cx="7085160" cy="6843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Layout Engines</a:t>
            </a:r>
            <a:endParaRPr/>
          </a:p>
        </p:txBody>
      </p:sp>
      <p:sp>
        <p:nvSpPr>
          <p:cNvPr id="245" name="CustomShape 2"/>
          <p:cNvSpPr/>
          <p:nvPr/>
        </p:nvSpPr>
        <p:spPr>
          <a:xfrm>
            <a:off x="228600" y="762120"/>
            <a:ext cx="8685360" cy="6018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Software component that displays the formatted content on the screen combining: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Marked up content (such as HTML, XML, image files, etc.)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Formatting information (such as CSS, XSL, etc.)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It "paints" on the content area of a window, which is displayed on a monitor or a printer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Typically embedded in web browsers, e-mail clients, on-line help systems or other applications that require the displaying (and editing) of web content</a:t>
            </a:r>
            <a:endParaRPr/>
          </a:p>
        </p:txBody>
      </p:sp>
      <p:sp>
        <p:nvSpPr>
          <p:cNvPr id="246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71B1E141-0161-41A1-8141-51310171E17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828800" y="22860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r>
              <a:rPr b="1" lang="bg-BG" sz="4000">
                <a:solidFill>
                  <a:srgbClr val="ccff33"/>
                </a:solidFill>
                <a:latin typeface="Corbel"/>
              </a:rPr>
              <a:t>Layout Engines</a:t>
            </a:r>
            <a:endParaRPr/>
          </a:p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and Web Browsers</a:t>
            </a:r>
            <a:endParaRPr/>
          </a:p>
        </p:txBody>
      </p:sp>
      <p:sp>
        <p:nvSpPr>
          <p:cNvPr id="248" name="CustomShape 2"/>
          <p:cNvSpPr/>
          <p:nvPr/>
        </p:nvSpPr>
        <p:spPr>
          <a:xfrm>
            <a:off x="228600" y="1295280"/>
            <a:ext cx="8685360" cy="5408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Trident-based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Internet Explorer, Netscape, Maxthon, etc.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Gecko-based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Firefox, Netscape, SeaMonkey, etc.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WebKit-based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Chrome, Safari, Maxthon, etc.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Presto-based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Opera</a:t>
            </a:r>
            <a:endParaRPr/>
          </a:p>
        </p:txBody>
      </p:sp>
      <p:sp>
        <p:nvSpPr>
          <p:cNvPr id="249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91B10181-51F1-4191-8171-A1D1F131319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50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5334120"/>
            <a:ext cx="1141560" cy="957960"/>
          </a:xfrm>
          <a:prstGeom prst="rect">
            <a:avLst/>
          </a:prstGeom>
        </p:spPr>
      </p:pic>
      <p:pic>
        <p:nvPicPr>
          <p:cNvPr descr="" id="25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5880" y="3971880"/>
            <a:ext cx="912960" cy="912960"/>
          </a:xfrm>
          <a:prstGeom prst="rect">
            <a:avLst/>
          </a:prstGeom>
        </p:spPr>
      </p:pic>
      <p:pic>
        <p:nvPicPr>
          <p:cNvPr descr="" id="252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238880" y="2714760"/>
            <a:ext cx="804960" cy="760680"/>
          </a:xfrm>
          <a:prstGeom prst="rect">
            <a:avLst/>
          </a:prstGeom>
        </p:spPr>
      </p:pic>
      <p:pic>
        <p:nvPicPr>
          <p:cNvPr descr="" id="253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8229600" y="1711080"/>
            <a:ext cx="597240" cy="59724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33520" y="3888000"/>
            <a:ext cx="8151840" cy="8629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2000">
                <a:solidFill>
                  <a:srgbClr val="8cf4f2"/>
                </a:solidFill>
                <a:latin typeface="Consolas"/>
              </a:rPr>
              <a:t>Mozilla/5.0 (Windows NT 6.1; WOW64; rv:7.0.1) Gecko/20100101 Firefox/7.0.1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User Agent Strings</a:t>
            </a:r>
            <a:endParaRPr/>
          </a:p>
        </p:txBody>
      </p:sp>
      <p:sp>
        <p:nvSpPr>
          <p:cNvPr id="256" name="CustomShape 3"/>
          <p:cNvSpPr/>
          <p:nvPr/>
        </p:nvSpPr>
        <p:spPr>
          <a:xfrm>
            <a:off x="228600" y="914400"/>
            <a:ext cx="8685360" cy="76057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1"/>
              </a:lnSpc>
              <a:buSzPct val="70000"/>
              <a:buFont charset="2" typeface="Wingdings 2"/>
              <a:buChar char="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Identify web browsers and their version</a:t>
            </a:r>
            <a:endParaRPr/>
          </a:p>
          <a:p>
            <a:pPr>
              <a:lnSpc>
                <a:spcPts val="51"/>
              </a:lnSpc>
              <a:buSzPct val="70000"/>
              <a:buFont charset="2" typeface="Wingdings 2"/>
              <a:buChar char="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Can have some additional information like layout engine, user's operating system, etc.</a:t>
            </a:r>
            <a:endParaRPr/>
          </a:p>
          <a:p>
            <a:pPr>
              <a:lnSpc>
                <a:spcPts val="51"/>
              </a:lnSpc>
              <a:buSzPct val="70000"/>
              <a:buFont charset="2" typeface="Wingdings 2"/>
              <a:buChar char="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Example:</a:t>
            </a:r>
            <a:endParaRPr/>
          </a:p>
          <a:p>
            <a:pPr>
              <a:lnSpc>
                <a:spcPts val="51"/>
              </a:lnSpc>
            </a:pPr>
            <a:endParaRPr/>
          </a:p>
          <a:p>
            <a:pPr>
              <a:lnSpc>
                <a:spcPts val="51"/>
              </a:lnSpc>
            </a:pPr>
            <a:endParaRPr/>
          </a:p>
          <a:p>
            <a:pPr lvl="1">
              <a:lnSpc>
                <a:spcPts val="51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Web browser: Firefox 7.0.1</a:t>
            </a:r>
            <a:endParaRPr/>
          </a:p>
          <a:p>
            <a:pPr lvl="1">
              <a:lnSpc>
                <a:spcPts val="51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Rendering (layout) engine: Gecko/20100101</a:t>
            </a:r>
            <a:endParaRPr/>
          </a:p>
          <a:p>
            <a:pPr lvl="1">
              <a:lnSpc>
                <a:spcPts val="51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Operating system: 64-bit Windows 7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ebffc2"/>
                </a:solidFill>
                <a:latin typeface="Corbel"/>
              </a:rPr>
              <a:t>WOW64 = Windows-On-Windows 64-bit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ebffc2"/>
                </a:solidFill>
                <a:latin typeface="Corbel"/>
              </a:rPr>
              <a:t>Windows NT 6.1 = Windows 7</a:t>
            </a:r>
            <a:endParaRPr/>
          </a:p>
        </p:txBody>
      </p:sp>
      <p:sp>
        <p:nvSpPr>
          <p:cNvPr id="257" name="CustomShape 4"/>
          <p:cNvSpPr/>
          <p:nvPr/>
        </p:nvSpPr>
        <p:spPr>
          <a:xfrm>
            <a:off x="0" y="0"/>
            <a:ext cx="11795760" cy="11795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01319111-51C1-41C1-B141-B1B1B1F131E1}" type="slidenum">
              <a:rPr lang="bg-BG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609480" y="1219320"/>
            <a:ext cx="7923240" cy="68436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68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Hardware Servers</a:t>
            </a:r>
            <a:endParaRPr/>
          </a:p>
        </p:txBody>
      </p:sp>
      <p:sp>
        <p:nvSpPr>
          <p:cNvPr id="259" name="CustomShape 2"/>
          <p:cNvSpPr/>
          <p:nvPr/>
        </p:nvSpPr>
        <p:spPr>
          <a:xfrm>
            <a:off x="868680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C1F15151-1171-4191-A141-51D16181E1D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6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714680" y="2288520"/>
            <a:ext cx="5713560" cy="3806280"/>
          </a:xfrm>
          <a:prstGeom prst="rect">
            <a:avLst/>
          </a:prstGeom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Hardware Servers</a:t>
            </a:r>
            <a:endParaRPr/>
          </a:p>
        </p:txBody>
      </p:sp>
      <p:sp>
        <p:nvSpPr>
          <p:cNvPr id="262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Physical computer (a hardware system) dedicated to running one or more such services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Servers are placed in collocation centers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 server may be: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Database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File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Mail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Print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VPS servers</a:t>
            </a:r>
            <a:endParaRPr/>
          </a:p>
          <a:p>
            <a:pPr>
              <a:lnSpc>
                <a:spcPts val="59"/>
              </a:lnSpc>
            </a:pPr>
            <a:endParaRPr/>
          </a:p>
        </p:txBody>
      </p:sp>
      <p:pic>
        <p:nvPicPr>
          <p:cNvPr descr="" id="26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952880" y="3219480"/>
            <a:ext cx="2808360" cy="2951280"/>
          </a:xfrm>
          <a:prstGeom prst="rect">
            <a:avLst/>
          </a:prstGeom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609480" y="1143000"/>
            <a:ext cx="7923240" cy="68436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68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Web Servers</a:t>
            </a:r>
            <a:endParaRPr/>
          </a:p>
        </p:txBody>
      </p:sp>
      <p:sp>
        <p:nvSpPr>
          <p:cNvPr id="265" name="CustomShape 2"/>
          <p:cNvSpPr/>
          <p:nvPr/>
        </p:nvSpPr>
        <p:spPr>
          <a:xfrm>
            <a:off x="609480" y="1869120"/>
            <a:ext cx="7923240" cy="56772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b="1" lang="bg-BG" sz="2800">
                <a:solidFill>
                  <a:srgbClr val="faf7c8"/>
                </a:solidFill>
                <a:latin typeface="Corbel"/>
              </a:rPr>
              <a:t>Apache, IIS, nginx, lighttpd, etc.</a:t>
            </a:r>
            <a:endParaRPr/>
          </a:p>
        </p:txBody>
      </p:sp>
      <p:sp>
        <p:nvSpPr>
          <p:cNvPr id="266" name="CustomShape 3"/>
          <p:cNvSpPr/>
          <p:nvPr/>
        </p:nvSpPr>
        <p:spPr>
          <a:xfrm>
            <a:off x="868680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B161C161-B181-4181-B121-A1C14111F1F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67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3733920"/>
            <a:ext cx="1903680" cy="1427400"/>
          </a:xfrm>
          <a:prstGeom prst="rect">
            <a:avLst/>
          </a:prstGeom>
        </p:spPr>
      </p:pic>
      <p:pic>
        <p:nvPicPr>
          <p:cNvPr descr="" id="268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553080" y="4014720"/>
            <a:ext cx="1779840" cy="865440"/>
          </a:xfrm>
          <a:prstGeom prst="rect">
            <a:avLst/>
          </a:prstGeom>
        </p:spPr>
      </p:pic>
      <p:pic>
        <p:nvPicPr>
          <p:cNvPr descr="" id="26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124080" y="2787840"/>
            <a:ext cx="3046680" cy="1303560"/>
          </a:xfrm>
          <a:prstGeom prst="rect">
            <a:avLst/>
          </a:prstGeom>
        </p:spPr>
      </p:pic>
      <p:pic>
        <p:nvPicPr>
          <p:cNvPr descr="" id="27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462480" y="4172400"/>
            <a:ext cx="2370240" cy="2275200"/>
          </a:xfrm>
          <a:prstGeom prst="rect">
            <a:avLst/>
          </a:prstGeom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What Do the Web Servers Do?</a:t>
            </a:r>
            <a:endParaRPr/>
          </a:p>
        </p:txBody>
      </p:sp>
      <p:sp>
        <p:nvSpPr>
          <p:cNvPr id="272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All physical servers have hardware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 hardware is controlled by the operating system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servers are software products that use the operating  system to handle web requests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These requests are redirected to other software products (ASP.NET, PHP, etc.), depending on the web server settings</a:t>
            </a:r>
            <a:endParaRPr/>
          </a:p>
          <a:p>
            <a:pPr>
              <a:lnSpc>
                <a:spcPts val="59"/>
              </a:lnSpc>
            </a:pPr>
            <a:endParaRPr/>
          </a:p>
        </p:txBody>
      </p:sp>
      <p:sp>
        <p:nvSpPr>
          <p:cNvPr id="273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F141F1E1-8111-4151-81B1-11D1F161615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74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5168880" y="1498320"/>
            <a:ext cx="3887280" cy="4103640"/>
          </a:xfrm>
          <a:prstGeom prst="rect">
            <a:avLst/>
          </a:prstGeom>
        </p:spPr>
      </p:pic>
      <p:sp>
        <p:nvSpPr>
          <p:cNvPr id="275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Servers Market Share 2011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228600" y="838080"/>
            <a:ext cx="8685360" cy="5865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3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Apache</a:t>
            </a:r>
            <a:endParaRPr/>
          </a:p>
          <a:p>
            <a:pPr lvl="1">
              <a:lnSpc>
                <a:spcPts val="53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60.31%</a:t>
            </a:r>
            <a:endParaRPr/>
          </a:p>
          <a:p>
            <a:pPr>
              <a:lnSpc>
                <a:spcPts val="53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IIS (by Microsoft)</a:t>
            </a:r>
            <a:endParaRPr/>
          </a:p>
          <a:p>
            <a:pPr lvl="1">
              <a:lnSpc>
                <a:spcPts val="53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19.34%</a:t>
            </a:r>
            <a:endParaRPr/>
          </a:p>
          <a:p>
            <a:pPr>
              <a:lnSpc>
                <a:spcPts val="53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nginx (by Igor Sysoev)</a:t>
            </a:r>
            <a:endParaRPr/>
          </a:p>
          <a:p>
            <a:pPr lvl="1">
              <a:lnSpc>
                <a:spcPts val="53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7.65%</a:t>
            </a:r>
            <a:endParaRPr/>
          </a:p>
          <a:p>
            <a:pPr>
              <a:lnSpc>
                <a:spcPts val="53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GWS (by Google)</a:t>
            </a:r>
            <a:endParaRPr/>
          </a:p>
          <a:p>
            <a:pPr lvl="1">
              <a:lnSpc>
                <a:spcPts val="53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5.09%</a:t>
            </a:r>
            <a:endParaRPr/>
          </a:p>
          <a:p>
            <a:pPr>
              <a:lnSpc>
                <a:spcPts val="53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lighttpd</a:t>
            </a:r>
            <a:endParaRPr/>
          </a:p>
          <a:p>
            <a:pPr lvl="1">
              <a:lnSpc>
                <a:spcPts val="53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0.60%</a:t>
            </a:r>
            <a:endParaRPr/>
          </a:p>
        </p:txBody>
      </p:sp>
      <p:sp>
        <p:nvSpPr>
          <p:cNvPr id="277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F1E1B101-6181-4171-B161-D1319171816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609480" y="4724280"/>
            <a:ext cx="7923240" cy="68436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68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Client-Server Architecture</a:t>
            </a:r>
            <a:endParaRPr/>
          </a:p>
        </p:txBody>
      </p:sp>
      <p:sp>
        <p:nvSpPr>
          <p:cNvPr id="279" name="CustomShape 2"/>
          <p:cNvSpPr/>
          <p:nvPr/>
        </p:nvSpPr>
        <p:spPr>
          <a:xfrm>
            <a:off x="571680" y="5760000"/>
            <a:ext cx="7923240" cy="64692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b="1" lang="bg-BG" sz="2800">
                <a:solidFill>
                  <a:srgbClr val="faf7c8"/>
                </a:solidFill>
                <a:latin typeface="Corbel"/>
              </a:rPr>
              <a:t>The Classical Client-Server Model</a:t>
            </a:r>
            <a:endParaRPr/>
          </a:p>
        </p:txBody>
      </p:sp>
      <p:pic>
        <p:nvPicPr>
          <p:cNvPr descr="" id="28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514600" y="1066680"/>
            <a:ext cx="4113360" cy="3184200"/>
          </a:xfrm>
          <a:prstGeom prst="rect">
            <a:avLst/>
          </a:prstGeom>
        </p:spPr>
      </p:pic>
      <p:sp>
        <p:nvSpPr>
          <p:cNvPr id="281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D13131B1-71A1-41E1-B101-717171F13141}" type="slidenum">
              <a:rPr lang="bg-BG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Client-Server Architecture</a:t>
            </a:r>
            <a:endParaRPr/>
          </a:p>
        </p:txBody>
      </p:sp>
      <p:sp>
        <p:nvSpPr>
          <p:cNvPr id="283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 client-server model consists of: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daedf2"/>
                </a:solidFill>
                <a:latin typeface="Corbel"/>
              </a:rPr>
              <a:t>Server</a:t>
            </a:r>
            <a:r>
              <a:rPr b="1" lang="bg-BG" sz="3000">
                <a:solidFill>
                  <a:srgbClr val="ebffc2"/>
                </a:solidFill>
                <a:latin typeface="Corbel"/>
              </a:rPr>
              <a:t> – a single machine or cluster of machines that provides web applications (or services) to multiple clients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Examples: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Web server running PHP scripts or ASP.NET pages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IIS based Web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WCF based service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Services in the cloud</a:t>
            </a:r>
            <a:endParaRPr/>
          </a:p>
        </p:txBody>
      </p:sp>
      <p:sp>
        <p:nvSpPr>
          <p:cNvPr id="284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71C171D1-4181-4191-A1F1-117151C121A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33520" y="990720"/>
            <a:ext cx="7999560" cy="1598760"/>
          </a:xfrm>
          <a:prstGeom prst="rect">
            <a:avLst/>
          </a:prstGeom>
        </p:spPr>
        <p:txBody>
          <a:bodyPr anchor="ctr" bIns="0" lIns="90000" rIns="90000" tIns="0"/>
          <a:p>
            <a:r>
              <a:rPr b="1" lang="bg-BG" sz="5000">
                <a:solidFill>
                  <a:srgbClr val="ccff33"/>
                </a:solidFill>
                <a:latin typeface="Corbel"/>
              </a:rPr>
              <a:t>Web Sites and </a:t>
            </a:r>
            <a:endParaRPr/>
          </a:p>
          <a:p>
            <a:pPr algn="r">
              <a:lnSpc>
                <a:spcPts val="68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Web Applications</a:t>
            </a:r>
            <a:endParaRPr/>
          </a:p>
        </p:txBody>
      </p:sp>
      <p:sp>
        <p:nvSpPr>
          <p:cNvPr id="182" name="CustomShape 2"/>
          <p:cNvSpPr/>
          <p:nvPr/>
        </p:nvSpPr>
        <p:spPr>
          <a:xfrm>
            <a:off x="868680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A1316111-01D1-4171-B1C1-E1A181A1411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18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077200" y="2950200"/>
            <a:ext cx="4873680" cy="3102480"/>
          </a:xfrm>
          <a:prstGeom prst="rect">
            <a:avLst/>
          </a:prstGeom>
          <a:ln w="38160">
            <a:solidFill>
              <a:srgbClr val="000000"/>
            </a:solidFill>
            <a:miter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Client-Server Architecture</a:t>
            </a:r>
            <a:endParaRPr/>
          </a:p>
        </p:txBody>
      </p:sp>
      <p:sp>
        <p:nvSpPr>
          <p:cNvPr id="286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 client-server model consists of: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daedf2"/>
                </a:solidFill>
                <a:latin typeface="Corbel"/>
              </a:rPr>
              <a:t>Clients </a:t>
            </a:r>
            <a:r>
              <a:rPr b="1" lang="bg-BG" sz="3000">
                <a:solidFill>
                  <a:srgbClr val="ebffc2"/>
                </a:solidFill>
                <a:latin typeface="Corbel"/>
              </a:rPr>
              <a:t>–software applications that provide UI (front-end) to access the services at the server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Examples: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Web browsers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WPF applications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HTML5 applications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Silverlight applications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600">
                <a:solidFill>
                  <a:srgbClr val="ebffc2"/>
                </a:solidFill>
                <a:latin typeface="Corbel"/>
              </a:rPr>
              <a:t>ASP.NET consuming services</a:t>
            </a:r>
            <a:endParaRPr/>
          </a:p>
        </p:txBody>
      </p:sp>
      <p:sp>
        <p:nvSpPr>
          <p:cNvPr id="287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81A11191-2141-4191-B151-D1C1E1C141C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8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562720" y="3124080"/>
            <a:ext cx="2436840" cy="2436840"/>
          </a:xfrm>
          <a:prstGeom prst="rect">
            <a:avLst/>
          </a:prstGeom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The Client-Server Model</a:t>
            </a:r>
            <a:endParaRPr/>
          </a:p>
        </p:txBody>
      </p:sp>
      <p:sp>
        <p:nvSpPr>
          <p:cNvPr id="290" name="CustomShape 2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D1B1D171-C1D1-41B1-91E1-D1C151A1C1D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291" name="Line 3"/>
          <p:cNvSpPr/>
          <p:nvPr/>
        </p:nvSpPr>
        <p:spPr>
          <a:xfrm>
            <a:off x="2100960" y="3844440"/>
            <a:ext cx="4000320" cy="152748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292" name="Line 4"/>
          <p:cNvSpPr/>
          <p:nvPr/>
        </p:nvSpPr>
        <p:spPr>
          <a:xfrm>
            <a:off x="2323800" y="3429000"/>
            <a:ext cx="3777480" cy="26280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293" name="Line 5"/>
          <p:cNvSpPr/>
          <p:nvPr/>
        </p:nvSpPr>
        <p:spPr>
          <a:xfrm flipV="1">
            <a:off x="2100960" y="1981080"/>
            <a:ext cx="4000320" cy="121932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294" name="CustomShape 6"/>
          <p:cNvSpPr/>
          <p:nvPr/>
        </p:nvSpPr>
        <p:spPr>
          <a:xfrm>
            <a:off x="1338120" y="4628520"/>
            <a:ext cx="888840" cy="3636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/>
              <a:t>Server</a:t>
            </a:r>
            <a:endParaRPr/>
          </a:p>
        </p:txBody>
      </p:sp>
      <p:pic>
        <p:nvPicPr>
          <p:cNvPr descr="" id="295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377680" y="3048120"/>
            <a:ext cx="1446480" cy="1446480"/>
          </a:xfrm>
          <a:prstGeom prst="rect">
            <a:avLst/>
          </a:prstGeom>
        </p:spPr>
      </p:pic>
      <p:pic>
        <p:nvPicPr>
          <p:cNvPr descr="" id="296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77680" y="1371600"/>
            <a:ext cx="1446480" cy="1446480"/>
          </a:xfrm>
          <a:prstGeom prst="rect">
            <a:avLst/>
          </a:prstGeom>
        </p:spPr>
      </p:pic>
      <p:pic>
        <p:nvPicPr>
          <p:cNvPr descr="" id="297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377680" y="4648320"/>
            <a:ext cx="1446480" cy="1446480"/>
          </a:xfrm>
          <a:prstGeom prst="rect">
            <a:avLst/>
          </a:prstGeom>
        </p:spPr>
      </p:pic>
      <p:sp>
        <p:nvSpPr>
          <p:cNvPr id="298" name="CustomShape 7"/>
          <p:cNvSpPr/>
          <p:nvPr/>
        </p:nvSpPr>
        <p:spPr>
          <a:xfrm>
            <a:off x="6784560" y="5105520"/>
            <a:ext cx="1379520" cy="8208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 sz="2400"/>
              <a:t>Desktop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/>
              <a:t>Client</a:t>
            </a:r>
            <a:endParaRPr/>
          </a:p>
        </p:txBody>
      </p:sp>
      <p:sp>
        <p:nvSpPr>
          <p:cNvPr id="299" name="CustomShape 8"/>
          <p:cNvSpPr/>
          <p:nvPr/>
        </p:nvSpPr>
        <p:spPr>
          <a:xfrm>
            <a:off x="6867360" y="3276720"/>
            <a:ext cx="1144800" cy="8208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 sz="2400"/>
              <a:t>Mobile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/>
              <a:t>Client</a:t>
            </a:r>
            <a:endParaRPr/>
          </a:p>
        </p:txBody>
      </p:sp>
      <p:sp>
        <p:nvSpPr>
          <p:cNvPr id="300" name="CustomShape 9"/>
          <p:cNvSpPr/>
          <p:nvPr/>
        </p:nvSpPr>
        <p:spPr>
          <a:xfrm>
            <a:off x="6850440" y="1600200"/>
            <a:ext cx="1397880" cy="820800"/>
          </a:xfrm>
          <a:prstGeom prst="rect">
            <a:avLst/>
          </a:prstGeom>
        </p:spPr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1" lang="bg-BG" sz="2400"/>
              <a:t>Client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/>
              <a:t>Machine</a:t>
            </a:r>
            <a:endParaRPr/>
          </a:p>
        </p:txBody>
      </p:sp>
      <p:pic>
        <p:nvPicPr>
          <p:cNvPr descr="" id="301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838080" y="2643120"/>
            <a:ext cx="1889280" cy="1889280"/>
          </a:xfrm>
          <a:prstGeom prst="rect">
            <a:avLst/>
          </a:prstGeom>
        </p:spPr>
      </p:pic>
      <p:sp>
        <p:nvSpPr>
          <p:cNvPr id="302" name="CustomShape 10"/>
          <p:cNvSpPr/>
          <p:nvPr/>
        </p:nvSpPr>
        <p:spPr>
          <a:xfrm>
            <a:off x="2798640" y="2549520"/>
            <a:ext cx="2583360" cy="3938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 sz="2000"/>
              <a:t>network connection</a:t>
            </a:r>
            <a:endParaRPr/>
          </a:p>
        </p:txBody>
      </p:sp>
      <p:sp>
        <p:nvSpPr>
          <p:cNvPr id="303" name="CustomShape 11"/>
          <p:cNvSpPr/>
          <p:nvPr/>
        </p:nvSpPr>
        <p:spPr>
          <a:xfrm>
            <a:off x="2893320" y="3078360"/>
            <a:ext cx="2583360" cy="3938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 sz="2000"/>
              <a:t>network connection</a:t>
            </a:r>
            <a:endParaRPr/>
          </a:p>
        </p:txBody>
      </p:sp>
      <p:sp>
        <p:nvSpPr>
          <p:cNvPr id="304" name="CustomShape 12"/>
          <p:cNvSpPr/>
          <p:nvPr/>
        </p:nvSpPr>
        <p:spPr>
          <a:xfrm>
            <a:off x="2975400" y="3759120"/>
            <a:ext cx="2583360" cy="3938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b="1" lang="bg-BG" sz="2000"/>
              <a:t>network connection</a:t>
            </a:r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3900">
                <a:solidFill>
                  <a:srgbClr val="ccff33"/>
                </a:solidFill>
                <a:latin typeface="Corbel"/>
              </a:rPr>
              <a:t>Client-Server Model – Examples</a:t>
            </a:r>
            <a:endParaRPr/>
          </a:p>
        </p:txBody>
      </p:sp>
      <p:sp>
        <p:nvSpPr>
          <p:cNvPr id="306" name="CustomShape 2"/>
          <p:cNvSpPr/>
          <p:nvPr/>
        </p:nvSpPr>
        <p:spPr>
          <a:xfrm>
            <a:off x="228600" y="99072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server (Apache, IIS) – Web browser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FTP server (ftpd) – FTP client (FileZilla)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EMail server (qmail) – email client (Outlook)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SQL Server – SQL Server Management Studio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BitTorrent Tracker – Torrent client (μTorrent)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DNS server (bind) – DNS client (resolver)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DHCP server (wireless router firmware) – DHCP client (mobile phone /Android DHCP client/)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SMB server (Windows) – SMB client (Windows)</a:t>
            </a:r>
            <a:endParaRPr/>
          </a:p>
        </p:txBody>
      </p:sp>
      <p:sp>
        <p:nvSpPr>
          <p:cNvPr id="307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B161C151-8101-4151-A1C1-E1B141E1B16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609480" y="1219320"/>
            <a:ext cx="7923240" cy="144648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68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3-Tier / Multi-Tier Architectures</a:t>
            </a:r>
            <a:endParaRPr/>
          </a:p>
        </p:txBody>
      </p:sp>
      <p:sp>
        <p:nvSpPr>
          <p:cNvPr id="309" name="CustomShape 2"/>
          <p:cNvSpPr/>
          <p:nvPr/>
        </p:nvSpPr>
        <p:spPr>
          <a:xfrm>
            <a:off x="609480" y="2707560"/>
            <a:ext cx="7923240" cy="56772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b="1" lang="bg-BG" sz="2800">
                <a:solidFill>
                  <a:srgbClr val="faf7c8"/>
                </a:solidFill>
                <a:latin typeface="Corbel"/>
              </a:rPr>
              <a:t>Classical Layered Structure of Software Systems</a:t>
            </a:r>
            <a:endParaRPr/>
          </a:p>
        </p:txBody>
      </p:sp>
      <p:pic>
        <p:nvPicPr>
          <p:cNvPr descr="" id="31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714680" y="3718440"/>
            <a:ext cx="5751720" cy="2299680"/>
          </a:xfrm>
          <a:prstGeom prst="rect">
            <a:avLst/>
          </a:prstGeom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The 3-Tier Architecture</a:t>
            </a:r>
            <a:endParaRPr/>
          </a:p>
        </p:txBody>
      </p:sp>
      <p:sp>
        <p:nvSpPr>
          <p:cNvPr id="312" name="CustomShape 2"/>
          <p:cNvSpPr/>
          <p:nvPr/>
        </p:nvSpPr>
        <p:spPr>
          <a:xfrm>
            <a:off x="228600" y="99072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bg-BG" sz="3200">
                <a:solidFill>
                  <a:srgbClr val="daedf2"/>
                </a:solidFill>
                <a:latin typeface="Corbel"/>
              </a:rPr>
              <a:t>3-tier architecture </a:t>
            </a:r>
            <a:r>
              <a:rPr b="1" lang="bg-BG" sz="3200">
                <a:solidFill>
                  <a:srgbClr val="ebffd2"/>
                </a:solidFill>
                <a:latin typeface="Corbel"/>
              </a:rPr>
              <a:t>consists of the following tiers (layers):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daedf2"/>
                </a:solidFill>
                <a:latin typeface="Corbel"/>
              </a:rPr>
              <a:t>Front-end</a:t>
            </a:r>
            <a:r>
              <a:rPr b="1" lang="bg-BG" sz="3000">
                <a:solidFill>
                  <a:srgbClr val="ebffc2"/>
                </a:solidFill>
                <a:latin typeface="Corbel"/>
              </a:rPr>
              <a:t> (client layer)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Client software – provides the UI of the system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daedf2"/>
                </a:solidFill>
                <a:latin typeface="Corbel"/>
              </a:rPr>
              <a:t>Middle tier </a:t>
            </a:r>
            <a:r>
              <a:rPr b="1" lang="bg-BG" sz="3000">
                <a:solidFill>
                  <a:srgbClr val="ebffc2"/>
                </a:solidFill>
                <a:latin typeface="Corbel"/>
              </a:rPr>
              <a:t>(business layer)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Server software – provides the core system logic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Implements the business processes / services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daedf2"/>
                </a:solidFill>
                <a:latin typeface="Corbel"/>
              </a:rPr>
              <a:t>Back-end</a:t>
            </a:r>
            <a:r>
              <a:rPr b="1" lang="bg-BG" sz="3000">
                <a:solidFill>
                  <a:srgbClr val="ebffc2"/>
                </a:solidFill>
                <a:latin typeface="Corbel"/>
              </a:rPr>
              <a:t> (data layer)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Manages the data of the system (database / cloud)</a:t>
            </a:r>
            <a:endParaRPr/>
          </a:p>
        </p:txBody>
      </p:sp>
      <p:sp>
        <p:nvSpPr>
          <p:cNvPr id="313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51313121-71C1-4101-91C1-B181E1F1916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5844600" y="1054080"/>
            <a:ext cx="2925720" cy="5332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15" name="CustomShape 2"/>
          <p:cNvSpPr/>
          <p:nvPr/>
        </p:nvSpPr>
        <p:spPr>
          <a:xfrm>
            <a:off x="2438280" y="1066680"/>
            <a:ext cx="2132640" cy="5332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16" name="CustomShape 3"/>
          <p:cNvSpPr/>
          <p:nvPr/>
        </p:nvSpPr>
        <p:spPr>
          <a:xfrm>
            <a:off x="356400" y="1053720"/>
            <a:ext cx="1826640" cy="53456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17" name="Line 4"/>
          <p:cNvSpPr/>
          <p:nvPr/>
        </p:nvSpPr>
        <p:spPr>
          <a:xfrm>
            <a:off x="1576080" y="3504960"/>
            <a:ext cx="1471680" cy="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318" name="CustomShape 5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The 3-Tier Architecture Model</a:t>
            </a:r>
            <a:endParaRPr/>
          </a:p>
        </p:txBody>
      </p:sp>
      <p:sp>
        <p:nvSpPr>
          <p:cNvPr id="319" name="CustomShape 6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71F19181-C1A1-4151-B131-4191713101E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20" name="Line 7"/>
          <p:cNvSpPr/>
          <p:nvPr/>
        </p:nvSpPr>
        <p:spPr>
          <a:xfrm>
            <a:off x="3886200" y="3771720"/>
            <a:ext cx="2781000" cy="160020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321" name="Line 8"/>
          <p:cNvSpPr/>
          <p:nvPr/>
        </p:nvSpPr>
        <p:spPr>
          <a:xfrm>
            <a:off x="3759120" y="3492360"/>
            <a:ext cx="3022560" cy="27936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322" name="Line 9"/>
          <p:cNvSpPr/>
          <p:nvPr/>
        </p:nvSpPr>
        <p:spPr>
          <a:xfrm flipV="1">
            <a:off x="3886200" y="2133360"/>
            <a:ext cx="2766960" cy="1143000"/>
          </a:xfrm>
          <a:prstGeom prst="line">
            <a:avLst/>
          </a:prstGeom>
          <a:ln w="25560">
            <a:solidFill>
              <a:srgbClr val="ebffc2"/>
            </a:solidFill>
            <a:round/>
          </a:ln>
        </p:spPr>
      </p:sp>
      <p:sp>
        <p:nvSpPr>
          <p:cNvPr id="323" name="CustomShape 10"/>
          <p:cNvSpPr/>
          <p:nvPr/>
        </p:nvSpPr>
        <p:spPr>
          <a:xfrm>
            <a:off x="2633760" y="4575960"/>
            <a:ext cx="1761840" cy="8510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500">
                <a:solidFill>
                  <a:srgbClr val="ebffc2"/>
                </a:solidFill>
                <a:latin typeface="Corbel"/>
              </a:rPr>
              <a:t>Business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500">
                <a:solidFill>
                  <a:srgbClr val="ebffc2"/>
                </a:solidFill>
                <a:latin typeface="Corbel"/>
              </a:rPr>
              <a:t>Logic</a:t>
            </a:r>
            <a:endParaRPr/>
          </a:p>
        </p:txBody>
      </p:sp>
      <p:pic>
        <p:nvPicPr>
          <p:cNvPr descr="" id="32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016320" y="3200400"/>
            <a:ext cx="1446480" cy="1446480"/>
          </a:xfrm>
          <a:prstGeom prst="rect">
            <a:avLst/>
          </a:prstGeom>
        </p:spPr>
      </p:pic>
      <p:pic>
        <p:nvPicPr>
          <p:cNvPr descr="" id="325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016320" y="1600200"/>
            <a:ext cx="1446480" cy="1446480"/>
          </a:xfrm>
          <a:prstGeom prst="rect">
            <a:avLst/>
          </a:prstGeom>
        </p:spPr>
      </p:pic>
      <p:pic>
        <p:nvPicPr>
          <p:cNvPr descr="" id="326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016320" y="4648320"/>
            <a:ext cx="1446480" cy="1446480"/>
          </a:xfrm>
          <a:prstGeom prst="rect">
            <a:avLst/>
          </a:prstGeom>
        </p:spPr>
      </p:pic>
      <p:sp>
        <p:nvSpPr>
          <p:cNvPr id="327" name="CustomShape 11"/>
          <p:cNvSpPr/>
          <p:nvPr/>
        </p:nvSpPr>
        <p:spPr>
          <a:xfrm>
            <a:off x="7264440" y="5105520"/>
            <a:ext cx="1595880" cy="8208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Desktop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Client</a:t>
            </a:r>
            <a:endParaRPr/>
          </a:p>
        </p:txBody>
      </p:sp>
      <p:sp>
        <p:nvSpPr>
          <p:cNvPr id="328" name="CustomShape 12"/>
          <p:cNvSpPr/>
          <p:nvPr/>
        </p:nvSpPr>
        <p:spPr>
          <a:xfrm>
            <a:off x="7415280" y="3429000"/>
            <a:ext cx="1326240" cy="8208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Mobile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Client</a:t>
            </a:r>
            <a:endParaRPr/>
          </a:p>
        </p:txBody>
      </p:sp>
      <p:sp>
        <p:nvSpPr>
          <p:cNvPr id="329" name="CustomShape 13"/>
          <p:cNvSpPr/>
          <p:nvPr/>
        </p:nvSpPr>
        <p:spPr>
          <a:xfrm>
            <a:off x="7236000" y="1759680"/>
            <a:ext cx="1614240" cy="820800"/>
          </a:xfrm>
          <a:prstGeom prst="rect">
            <a:avLst/>
          </a:prstGeom>
        </p:spPr>
        <p:txBody>
          <a:bodyPr bIns="45000" lIns="90000" rIns="90000" tIns="45000" wrap="none"/>
          <a:p>
            <a:pPr algn="ctr"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Client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bg-BG" sz="2400">
                <a:solidFill>
                  <a:srgbClr val="ebffc2"/>
                </a:solidFill>
                <a:latin typeface="Corbel"/>
              </a:rPr>
              <a:t>Machine</a:t>
            </a:r>
            <a:endParaRPr/>
          </a:p>
        </p:txBody>
      </p:sp>
      <p:pic>
        <p:nvPicPr>
          <p:cNvPr descr="" id="330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2514600" y="2590920"/>
            <a:ext cx="1889280" cy="1889280"/>
          </a:xfrm>
          <a:prstGeom prst="rect">
            <a:avLst/>
          </a:prstGeom>
        </p:spPr>
      </p:pic>
      <p:sp>
        <p:nvSpPr>
          <p:cNvPr id="331" name="CustomShape 14"/>
          <p:cNvSpPr/>
          <p:nvPr/>
        </p:nvSpPr>
        <p:spPr>
          <a:xfrm>
            <a:off x="4506840" y="2575800"/>
            <a:ext cx="1358280" cy="3938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000">
                <a:solidFill>
                  <a:srgbClr val="ebffc2"/>
                </a:solidFill>
                <a:latin typeface="Corbel"/>
              </a:rPr>
              <a:t>network</a:t>
            </a:r>
            <a:endParaRPr/>
          </a:p>
        </p:txBody>
      </p:sp>
      <p:sp>
        <p:nvSpPr>
          <p:cNvPr id="332" name="CustomShape 15"/>
          <p:cNvSpPr/>
          <p:nvPr/>
        </p:nvSpPr>
        <p:spPr>
          <a:xfrm>
            <a:off x="4567680" y="3191760"/>
            <a:ext cx="1358280" cy="3938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000">
                <a:solidFill>
                  <a:srgbClr val="ebffc2"/>
                </a:solidFill>
                <a:latin typeface="Corbel"/>
              </a:rPr>
              <a:t>network</a:t>
            </a:r>
            <a:endParaRPr/>
          </a:p>
        </p:txBody>
      </p:sp>
      <p:sp>
        <p:nvSpPr>
          <p:cNvPr id="333" name="CustomShape 16"/>
          <p:cNvSpPr/>
          <p:nvPr/>
        </p:nvSpPr>
        <p:spPr>
          <a:xfrm>
            <a:off x="4730760" y="3803760"/>
            <a:ext cx="1358280" cy="3938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000">
                <a:solidFill>
                  <a:srgbClr val="ebffc2"/>
                </a:solidFill>
                <a:latin typeface="Corbel"/>
              </a:rPr>
              <a:t>network</a:t>
            </a:r>
            <a:endParaRPr/>
          </a:p>
        </p:txBody>
      </p:sp>
      <p:pic>
        <p:nvPicPr>
          <p:cNvPr descr="" id="334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9200" y="2590920"/>
            <a:ext cx="1833840" cy="1833840"/>
          </a:xfrm>
          <a:prstGeom prst="rect">
            <a:avLst/>
          </a:prstGeom>
        </p:spPr>
      </p:pic>
      <p:sp>
        <p:nvSpPr>
          <p:cNvPr id="335" name="CustomShape 17"/>
          <p:cNvSpPr/>
          <p:nvPr/>
        </p:nvSpPr>
        <p:spPr>
          <a:xfrm>
            <a:off x="339120" y="4419720"/>
            <a:ext cx="1864080" cy="4701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500">
                <a:solidFill>
                  <a:srgbClr val="ebffc2"/>
                </a:solidFill>
                <a:latin typeface="Corbel"/>
              </a:rPr>
              <a:t>Database</a:t>
            </a:r>
            <a:endParaRPr/>
          </a:p>
        </p:txBody>
      </p:sp>
      <p:sp>
        <p:nvSpPr>
          <p:cNvPr id="336" name="CustomShape 18"/>
          <p:cNvSpPr/>
          <p:nvPr/>
        </p:nvSpPr>
        <p:spPr>
          <a:xfrm>
            <a:off x="201960" y="1066680"/>
            <a:ext cx="1888560" cy="7596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f5ffe0"/>
                </a:solidFill>
                <a:latin typeface="Corbel"/>
              </a:rPr>
              <a:t>Data Tier</a:t>
            </a:r>
            <a:endParaRPr/>
          </a:p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f5ffe0"/>
                </a:solidFill>
                <a:latin typeface="Corbel"/>
              </a:rPr>
              <a:t>(Back-End)</a:t>
            </a:r>
            <a:endParaRPr/>
          </a:p>
        </p:txBody>
      </p:sp>
      <p:sp>
        <p:nvSpPr>
          <p:cNvPr id="337" name="CustomShape 19"/>
          <p:cNvSpPr/>
          <p:nvPr/>
        </p:nvSpPr>
        <p:spPr>
          <a:xfrm>
            <a:off x="2154960" y="1079640"/>
            <a:ext cx="2536200" cy="7596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f5ffe0"/>
                </a:solidFill>
                <a:latin typeface="Corbel"/>
              </a:rPr>
              <a:t>Middle Tier</a:t>
            </a:r>
            <a:endParaRPr/>
          </a:p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f5ffe0"/>
                </a:solidFill>
                <a:latin typeface="Corbel"/>
              </a:rPr>
              <a:t>(Business Tier)</a:t>
            </a:r>
            <a:endParaRPr/>
          </a:p>
        </p:txBody>
      </p:sp>
      <p:sp>
        <p:nvSpPr>
          <p:cNvPr id="338" name="CustomShape 20"/>
          <p:cNvSpPr/>
          <p:nvPr/>
        </p:nvSpPr>
        <p:spPr>
          <a:xfrm>
            <a:off x="5482800" y="1079640"/>
            <a:ext cx="3694320" cy="4244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f5ffe0"/>
                </a:solidFill>
                <a:latin typeface="Corbel"/>
              </a:rPr>
              <a:t>Client Tier (Front-End)</a:t>
            </a:r>
            <a:endParaRPr/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3800">
                <a:solidFill>
                  <a:srgbClr val="ccff33"/>
                </a:solidFill>
                <a:latin typeface="Corbel"/>
              </a:rPr>
              <a:t>Typical Layers of the Middle Tier</a:t>
            </a:r>
            <a:endParaRPr/>
          </a:p>
        </p:txBody>
      </p:sp>
      <p:sp>
        <p:nvSpPr>
          <p:cNvPr id="340" name="CustomShape 2"/>
          <p:cNvSpPr/>
          <p:nvPr/>
        </p:nvSpPr>
        <p:spPr>
          <a:xfrm>
            <a:off x="228600" y="91440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2600">
                <a:solidFill>
                  <a:srgbClr val="ebffd2"/>
                </a:solidFill>
                <a:latin typeface="Corbel"/>
              </a:rPr>
              <a:t>The middle tier usually has parts related to the front-end, business logic and back-end:</a:t>
            </a:r>
            <a:endParaRPr/>
          </a:p>
        </p:txBody>
      </p:sp>
      <p:sp>
        <p:nvSpPr>
          <p:cNvPr id="341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61A171F1-01F1-41C1-9161-81116151414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42" name="CustomShape 4"/>
          <p:cNvSpPr/>
          <p:nvPr/>
        </p:nvSpPr>
        <p:spPr>
          <a:xfrm>
            <a:off x="381600" y="2209680"/>
            <a:ext cx="8380080" cy="989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43" name="CustomShape 5"/>
          <p:cNvSpPr/>
          <p:nvPr/>
        </p:nvSpPr>
        <p:spPr>
          <a:xfrm>
            <a:off x="2871000" y="2281680"/>
            <a:ext cx="3407760" cy="4550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400">
                <a:solidFill>
                  <a:srgbClr val="daedf2"/>
                </a:solidFill>
                <a:latin typeface="Corbel"/>
              </a:rPr>
              <a:t>Presentation Logic</a:t>
            </a:r>
            <a:endParaRPr/>
          </a:p>
        </p:txBody>
      </p:sp>
      <p:sp>
        <p:nvSpPr>
          <p:cNvPr id="344" name="CustomShape 6"/>
          <p:cNvSpPr/>
          <p:nvPr/>
        </p:nvSpPr>
        <p:spPr>
          <a:xfrm>
            <a:off x="445680" y="2693160"/>
            <a:ext cx="8228160" cy="3477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1700">
                <a:solidFill>
                  <a:srgbClr val="f5ffe0"/>
                </a:solidFill>
                <a:latin typeface="Corbel"/>
              </a:rPr>
              <a:t>Implements the UI of the application (HTML5, Silverlight, WPF, …)</a:t>
            </a:r>
            <a:endParaRPr/>
          </a:p>
        </p:txBody>
      </p:sp>
      <p:sp>
        <p:nvSpPr>
          <p:cNvPr id="345" name="CustomShape 7"/>
          <p:cNvSpPr/>
          <p:nvPr/>
        </p:nvSpPr>
        <p:spPr>
          <a:xfrm>
            <a:off x="380880" y="3505320"/>
            <a:ext cx="8380080" cy="989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46" name="CustomShape 8"/>
          <p:cNvSpPr/>
          <p:nvPr/>
        </p:nvSpPr>
        <p:spPr>
          <a:xfrm>
            <a:off x="3220200" y="3576960"/>
            <a:ext cx="2712960" cy="4550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400">
                <a:solidFill>
                  <a:srgbClr val="daedf2"/>
                </a:solidFill>
                <a:latin typeface="Corbel"/>
              </a:rPr>
              <a:t>Business Logic</a:t>
            </a:r>
            <a:endParaRPr/>
          </a:p>
        </p:txBody>
      </p:sp>
      <p:sp>
        <p:nvSpPr>
          <p:cNvPr id="347" name="CustomShape 9"/>
          <p:cNvSpPr/>
          <p:nvPr/>
        </p:nvSpPr>
        <p:spPr>
          <a:xfrm>
            <a:off x="365400" y="3988800"/>
            <a:ext cx="7466400" cy="3484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1700">
                <a:solidFill>
                  <a:srgbClr val="f5ffe0"/>
                </a:solidFill>
                <a:latin typeface="Corbel"/>
              </a:rPr>
              <a:t>Implements the core processes / services of the application</a:t>
            </a:r>
            <a:endParaRPr/>
          </a:p>
        </p:txBody>
      </p:sp>
      <p:sp>
        <p:nvSpPr>
          <p:cNvPr id="348" name="CustomShape 10"/>
          <p:cNvSpPr/>
          <p:nvPr/>
        </p:nvSpPr>
        <p:spPr>
          <a:xfrm>
            <a:off x="380880" y="4800600"/>
            <a:ext cx="8380080" cy="989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349" name="CustomShape 11"/>
          <p:cNvSpPr/>
          <p:nvPr/>
        </p:nvSpPr>
        <p:spPr>
          <a:xfrm>
            <a:off x="2927160" y="4872240"/>
            <a:ext cx="3278520" cy="4550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2400">
                <a:solidFill>
                  <a:srgbClr val="daedf2"/>
                </a:solidFill>
                <a:latin typeface="Corbel"/>
              </a:rPr>
              <a:t>Data Access Logic</a:t>
            </a:r>
            <a:endParaRPr/>
          </a:p>
        </p:txBody>
      </p:sp>
      <p:sp>
        <p:nvSpPr>
          <p:cNvPr id="350" name="CustomShape 12"/>
          <p:cNvSpPr/>
          <p:nvPr/>
        </p:nvSpPr>
        <p:spPr>
          <a:xfrm>
            <a:off x="408240" y="5284080"/>
            <a:ext cx="8417160" cy="34848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sz="1700">
                <a:solidFill>
                  <a:srgbClr val="f5ffe0"/>
                </a:solidFill>
                <a:latin typeface="Corbel"/>
              </a:rPr>
              <a:t>Implements the data access functionality (usually ORM framework)</a:t>
            </a:r>
            <a:endParaRPr/>
          </a:p>
        </p:txBody>
      </p:sp>
      <p:pic>
        <p:nvPicPr>
          <p:cNvPr descr="" id="35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962520" y="6020640"/>
            <a:ext cx="1217880" cy="634320"/>
          </a:xfrm>
          <a:prstGeom prst="rect">
            <a:avLst/>
          </a:prstGeom>
        </p:spPr>
      </p:pic>
      <p:sp>
        <p:nvSpPr>
          <p:cNvPr id="352" name="Line 13"/>
          <p:cNvSpPr/>
          <p:nvPr/>
        </p:nvSpPr>
        <p:spPr>
          <a:xfrm>
            <a:off x="4572000" y="3124080"/>
            <a:ext cx="0" cy="452520"/>
          </a:xfrm>
          <a:prstGeom prst="line">
            <a:avLst/>
          </a:prstGeom>
          <a:ln w="38160">
            <a:solidFill>
              <a:srgbClr val="ebffc2"/>
            </a:solidFill>
            <a:round/>
            <a:headEnd len="med" type="triangle" w="med"/>
            <a:tailEnd len="med" type="triangle" w="med"/>
          </a:ln>
        </p:spPr>
      </p:sp>
      <p:sp>
        <p:nvSpPr>
          <p:cNvPr id="353" name="Line 14"/>
          <p:cNvSpPr/>
          <p:nvPr/>
        </p:nvSpPr>
        <p:spPr>
          <a:xfrm>
            <a:off x="4572000" y="4424040"/>
            <a:ext cx="0" cy="452520"/>
          </a:xfrm>
          <a:prstGeom prst="line">
            <a:avLst/>
          </a:prstGeom>
          <a:ln w="38160">
            <a:solidFill>
              <a:srgbClr val="ebffc2"/>
            </a:solidFill>
            <a:round/>
            <a:headEnd len="med" type="triangle" w="med"/>
            <a:tailEnd len="med" type="triangle" w="med"/>
          </a:ln>
        </p:spPr>
      </p:sp>
      <p:sp>
        <p:nvSpPr>
          <p:cNvPr id="354" name="Line 15"/>
          <p:cNvSpPr/>
          <p:nvPr/>
        </p:nvSpPr>
        <p:spPr>
          <a:xfrm>
            <a:off x="4572000" y="5719320"/>
            <a:ext cx="0" cy="452880"/>
          </a:xfrm>
          <a:prstGeom prst="line">
            <a:avLst/>
          </a:prstGeom>
          <a:ln w="38160">
            <a:solidFill>
              <a:srgbClr val="ebffc2"/>
            </a:solidFill>
            <a:round/>
            <a:headEnd len="med" type="triangle" w="med"/>
            <a:tailEnd len="med" type="triangle" w="med"/>
          </a:ln>
        </p:spPr>
      </p:sp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1143000" y="4495680"/>
            <a:ext cx="6856560" cy="182736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ct val="100000"/>
              </a:lnSpc>
            </a:pPr>
            <a:r>
              <a:rPr b="1" lang="bg-BG" sz="5000">
                <a:solidFill>
                  <a:srgbClr val="ccff33"/>
                </a:solidFill>
                <a:latin typeface="Corbel"/>
              </a:rPr>
              <a:t>Service-Oriented Architecture (SOA)</a:t>
            </a:r>
            <a:endParaRPr/>
          </a:p>
        </p:txBody>
      </p:sp>
      <p:pic>
        <p:nvPicPr>
          <p:cNvPr descr="" id="356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2667600" y="1195200"/>
            <a:ext cx="3811320" cy="3013200"/>
          </a:xfrm>
          <a:prstGeom prst="rect">
            <a:avLst/>
          </a:prstGeom>
        </p:spPr>
      </p:pic>
      <p:pic>
        <p:nvPicPr>
          <p:cNvPr descr="" id="35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121040" y="1195200"/>
            <a:ext cx="2169360" cy="2436120"/>
          </a:xfrm>
          <a:prstGeom prst="rect">
            <a:avLst/>
          </a:prstGeom>
        </p:spPr>
      </p:pic>
      <p:pic>
        <p:nvPicPr>
          <p:cNvPr descr="" id="358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5959440" y="1830600"/>
            <a:ext cx="2162160" cy="2457000"/>
          </a:xfrm>
          <a:prstGeom prst="rect">
            <a:avLst/>
          </a:prstGeom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What is a Service?</a:t>
            </a:r>
            <a:endParaRPr/>
          </a:p>
        </p:txBody>
      </p:sp>
      <p:sp>
        <p:nvSpPr>
          <p:cNvPr id="360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In the real world a "</a:t>
            </a:r>
            <a:r>
              <a:rPr b="1" lang="bg-BG" sz="3200">
                <a:solidFill>
                  <a:srgbClr val="daedf2"/>
                </a:solidFill>
                <a:latin typeface="Corbel"/>
              </a:rPr>
              <a:t>service</a:t>
            </a:r>
            <a:r>
              <a:rPr b="1" lang="bg-BG" sz="3200">
                <a:solidFill>
                  <a:srgbClr val="ebffd2"/>
                </a:solidFill>
                <a:latin typeface="Corbel"/>
              </a:rPr>
              <a:t>" is: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A piece of work performed by a service provider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Provides a client (consumer) some desired result by some input parameters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2800">
                <a:solidFill>
                  <a:srgbClr val="f5ffc2"/>
                </a:solidFill>
                <a:latin typeface="Corbel"/>
              </a:rPr>
              <a:t>The requirements and the result are known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Easy to use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Always available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Has quality characteristics (price, execution time, constraints, etc.)</a:t>
            </a:r>
            <a:endParaRPr/>
          </a:p>
        </p:txBody>
      </p:sp>
      <p:sp>
        <p:nvSpPr>
          <p:cNvPr id="361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C101E1B1-D161-41C1-9151-D1A1C14151A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828800" y="15228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Technologies Basics Part 1</a:t>
            </a:r>
            <a:endParaRPr/>
          </a:p>
        </p:txBody>
      </p:sp>
      <p:sp>
        <p:nvSpPr>
          <p:cNvPr id="363" name="CustomShape 2"/>
          <p:cNvSpPr/>
          <p:nvPr/>
        </p:nvSpPr>
        <p:spPr>
          <a:xfrm>
            <a:off x="1748520" y="2971800"/>
            <a:ext cx="5641560" cy="137016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b="1" lang="bg-BG" sz="7200">
                <a:solidFill>
                  <a:srgbClr val="ebffd2"/>
                </a:solidFill>
                <a:latin typeface="Corbel"/>
              </a:rPr>
              <a:t>Questions?</a:t>
            </a:r>
            <a:endParaRPr/>
          </a:p>
        </p:txBody>
      </p:sp>
      <p:sp>
        <p:nvSpPr>
          <p:cNvPr id="364" name="CustomShape 3"/>
          <p:cNvSpPr/>
          <p:nvPr/>
        </p:nvSpPr>
        <p:spPr>
          <a:xfrm>
            <a:off x="8113680" y="6629400"/>
            <a:ext cx="948240" cy="1841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1500">
                <a:solidFill>
                  <a:srgbClr val="aeff0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65" name="CustomShape 4"/>
          <p:cNvSpPr/>
          <p:nvPr/>
        </p:nvSpPr>
        <p:spPr>
          <a:xfrm>
            <a:off x="2032560" y="4771440"/>
            <a:ext cx="858240" cy="2222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4000">
                <a:solidFill>
                  <a:srgbClr val="ffbf8b"/>
                </a:solidFill>
                <a:latin typeface="Cambria"/>
              </a:rPr>
              <a:t>?</a:t>
            </a:r>
            <a:endParaRPr/>
          </a:p>
        </p:txBody>
      </p:sp>
      <p:sp>
        <p:nvSpPr>
          <p:cNvPr id="366" name="CustomShape 5"/>
          <p:cNvSpPr/>
          <p:nvPr/>
        </p:nvSpPr>
        <p:spPr>
          <a:xfrm>
            <a:off x="1973520" y="3158280"/>
            <a:ext cx="948240" cy="14292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8800">
                <a:solidFill>
                  <a:srgbClr val="90cad7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67" name="CustomShape 6"/>
          <p:cNvSpPr/>
          <p:nvPr/>
        </p:nvSpPr>
        <p:spPr>
          <a:xfrm>
            <a:off x="4289760" y="2677320"/>
            <a:ext cx="858240" cy="1841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1500">
                <a:solidFill>
                  <a:srgbClr val="ff831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68" name="CustomShape 7"/>
          <p:cNvSpPr/>
          <p:nvPr/>
        </p:nvSpPr>
        <p:spPr>
          <a:xfrm>
            <a:off x="6895440" y="1497600"/>
            <a:ext cx="948240" cy="2466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5600">
                <a:solidFill>
                  <a:srgbClr val="ebffc2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69" name="CustomShape 8"/>
          <p:cNvSpPr/>
          <p:nvPr/>
        </p:nvSpPr>
        <p:spPr>
          <a:xfrm>
            <a:off x="3255120" y="753840"/>
            <a:ext cx="582480" cy="942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5600">
                <a:solidFill>
                  <a:srgbClr val="ace600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70" name="CustomShape 9"/>
          <p:cNvSpPr/>
          <p:nvPr/>
        </p:nvSpPr>
        <p:spPr>
          <a:xfrm>
            <a:off x="5918400" y="6193080"/>
            <a:ext cx="641880" cy="1552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9600">
                <a:solidFill>
                  <a:srgbClr val="ff4a37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71" name="CustomShape 10"/>
          <p:cNvSpPr/>
          <p:nvPr/>
        </p:nvSpPr>
        <p:spPr>
          <a:xfrm>
            <a:off x="3105360" y="4952880"/>
            <a:ext cx="582480" cy="6372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3600">
                <a:solidFill>
                  <a:srgbClr val="ebffa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72" name="CustomShape 11"/>
          <p:cNvSpPr/>
          <p:nvPr/>
        </p:nvSpPr>
        <p:spPr>
          <a:xfrm>
            <a:off x="6383880" y="4350960"/>
            <a:ext cx="497880" cy="1094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6600">
                <a:solidFill>
                  <a:srgbClr val="9966ff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73" name="CustomShape 12"/>
          <p:cNvSpPr/>
          <p:nvPr/>
        </p:nvSpPr>
        <p:spPr>
          <a:xfrm>
            <a:off x="2747520" y="2571120"/>
            <a:ext cx="487800" cy="7596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4400">
                <a:solidFill>
                  <a:srgbClr val="ff6699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374" name="CustomShape 13"/>
          <p:cNvSpPr/>
          <p:nvPr/>
        </p:nvSpPr>
        <p:spPr>
          <a:xfrm>
            <a:off x="5784480" y="6452640"/>
            <a:ext cx="3656160" cy="3636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b="1" lang="bg-BG" u="sng">
                <a:solidFill>
                  <a:srgbClr val="76b200"/>
                </a:solidFill>
                <a:latin typeface="Corbel"/>
                <a:hlinkClick r:id="rId1"/>
              </a:rPr>
              <a:t>http://academy.telerik.com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Page</a:t>
            </a:r>
            <a:endParaRPr/>
          </a:p>
        </p:txBody>
      </p:sp>
      <p:sp>
        <p:nvSpPr>
          <p:cNvPr id="185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Document or information resource that is suitable for the World Wide Web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Can be accessed through a web browser and displayed on a monitor or mobile device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This information is usually in HTML or XHTML format, and may provide navigation to other web pages via hypertext links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pages frequently refer to other resources such as style sheets (CSS), scripts (JavaScript) and images into their final presentation</a:t>
            </a:r>
            <a:endParaRPr/>
          </a:p>
        </p:txBody>
      </p:sp>
      <p:sp>
        <p:nvSpPr>
          <p:cNvPr id="186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21D1B111-2151-41C1-91A1-F13161A1F14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Site</a:t>
            </a:r>
            <a:endParaRPr/>
          </a:p>
        </p:txBody>
      </p:sp>
      <p:sp>
        <p:nvSpPr>
          <p:cNvPr id="188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62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Collection of related web pages containing web resources (web pages, images, videos, CSS files, JS files or other digital assets)</a:t>
            </a:r>
            <a:endParaRPr/>
          </a:p>
          <a:p>
            <a:pPr>
              <a:lnSpc>
                <a:spcPts val="65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Common navigation between web pages</a:t>
            </a:r>
            <a:endParaRPr/>
          </a:p>
          <a:p>
            <a:pPr>
              <a:lnSpc>
                <a:spcPts val="7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 website is hosted on at least one web server</a:t>
            </a:r>
            <a:endParaRPr/>
          </a:p>
          <a:p>
            <a:pPr>
              <a:lnSpc>
                <a:spcPts val="62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Accessible via a network (such as the Internet)</a:t>
            </a:r>
            <a:endParaRPr/>
          </a:p>
          <a:p>
            <a:pPr>
              <a:lnSpc>
                <a:spcPts val="62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All publicly accessible websites collectively constitute the World Wide Web</a:t>
            </a:r>
            <a:endParaRPr/>
          </a:p>
          <a:p>
            <a:pPr>
              <a:lnSpc>
                <a:spcPts val="59"/>
              </a:lnSpc>
            </a:pPr>
            <a:endParaRPr/>
          </a:p>
          <a:p>
            <a:pPr>
              <a:lnSpc>
                <a:spcPts val="59"/>
              </a:lnSpc>
            </a:pPr>
            <a:endParaRPr/>
          </a:p>
        </p:txBody>
      </p:sp>
      <p:sp>
        <p:nvSpPr>
          <p:cNvPr id="189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C111D1C1-E131-4111-A181-D1C181B1219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Application</a:t>
            </a:r>
            <a:endParaRPr/>
          </a:p>
        </p:txBody>
      </p:sp>
      <p:sp>
        <p:nvSpPr>
          <p:cNvPr id="191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Next level web sites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High interactivity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High accessibility (Cloud)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AJAX, Silverlight, Flash, Flex, etc.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Applications are usually broken into logical chunks called "tiers", where every tier is assigned a role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Desktop-like application in the web browser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Web applications on desktop (Windows 8)</a:t>
            </a:r>
            <a:endParaRPr/>
          </a:p>
        </p:txBody>
      </p:sp>
      <p:sp>
        <p:nvSpPr>
          <p:cNvPr id="192" name="CustomShape 3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6131F1B1-21E1-4151-B101-D1014171810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19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7191360" y="1123920"/>
            <a:ext cx="1370160" cy="1370160"/>
          </a:xfrm>
          <a:prstGeom prst="rect">
            <a:avLst/>
          </a:prstGeom>
        </p:spPr>
      </p:pic>
      <p:pic>
        <p:nvPicPr>
          <p:cNvPr descr="" id="19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57800" y="1380960"/>
            <a:ext cx="1522440" cy="85572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609480" y="2819520"/>
            <a:ext cx="7923240" cy="68436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68"/>
              </a:lnSpc>
            </a:pPr>
            <a:r>
              <a:rPr b="1" lang="bg-BG" sz="5400">
                <a:solidFill>
                  <a:srgbClr val="ccff33"/>
                </a:solidFill>
                <a:latin typeface="Corbel"/>
              </a:rPr>
              <a:t>Web 1.0, 2.0, 3.0</a:t>
            </a:r>
            <a:endParaRPr/>
          </a:p>
        </p:txBody>
      </p:sp>
      <p:sp>
        <p:nvSpPr>
          <p:cNvPr id="196" name="CustomShape 2"/>
          <p:cNvSpPr/>
          <p:nvPr/>
        </p:nvSpPr>
        <p:spPr>
          <a:xfrm>
            <a:off x="868680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01111111-D101-4181-8161-71F17161D13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197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1066680"/>
            <a:ext cx="2015280" cy="1283040"/>
          </a:xfrm>
          <a:prstGeom prst="rect">
            <a:avLst/>
          </a:prstGeom>
        </p:spPr>
      </p:pic>
      <p:pic>
        <p:nvPicPr>
          <p:cNvPr descr="" id="198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120" y="864000"/>
            <a:ext cx="3046680" cy="1688400"/>
          </a:xfrm>
          <a:prstGeom prst="rect">
            <a:avLst/>
          </a:prstGeom>
        </p:spPr>
      </p:pic>
      <p:pic>
        <p:nvPicPr>
          <p:cNvPr descr="" id="199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29400" y="1102320"/>
            <a:ext cx="2015280" cy="1212480"/>
          </a:xfrm>
          <a:prstGeom prst="rect">
            <a:avLst/>
          </a:prstGeom>
        </p:spPr>
      </p:pic>
      <p:pic>
        <p:nvPicPr>
          <p:cNvPr descr="" id="20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2933640" y="3886200"/>
            <a:ext cx="3275280" cy="245592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1.0</a:t>
            </a:r>
            <a:endParaRPr/>
          </a:p>
        </p:txBody>
      </p:sp>
      <p:sp>
        <p:nvSpPr>
          <p:cNvPr id="202" name="CustomShape 2"/>
          <p:cNvSpPr/>
          <p:nvPr/>
        </p:nvSpPr>
        <p:spPr>
          <a:xfrm>
            <a:off x="228600" y="1066680"/>
            <a:ext cx="8685360" cy="56372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Old media model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It all started with a simple idea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Just put content in the web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Low content variety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Limited content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Limited creativity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bg-BG" sz="3000">
                <a:solidFill>
                  <a:srgbClr val="ebffc2"/>
                </a:solidFill>
                <a:latin typeface="Corbel"/>
              </a:rPr>
              <a:t>Limited business</a:t>
            </a:r>
            <a:endParaRPr/>
          </a:p>
          <a:p>
            <a:pPr>
              <a:lnSpc>
                <a:spcPts val="59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10 000 editors serve 500 000 000 internet users</a:t>
            </a:r>
            <a:endParaRPr/>
          </a:p>
        </p:txBody>
      </p:sp>
      <p:pic>
        <p:nvPicPr>
          <p:cNvPr descr="" id="203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4267080" y="2438280"/>
            <a:ext cx="4544280" cy="289404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828800" y="76320"/>
            <a:ext cx="7085160" cy="9129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68"/>
              </a:lnSpc>
            </a:pPr>
            <a:r>
              <a:rPr b="1" lang="bg-BG" sz="4000">
                <a:solidFill>
                  <a:srgbClr val="ccff33"/>
                </a:solidFill>
                <a:latin typeface="Corbel"/>
              </a:rPr>
              <a:t>Web 1.0</a:t>
            </a:r>
            <a:endParaRPr/>
          </a:p>
        </p:txBody>
      </p:sp>
      <p:sp>
        <p:nvSpPr>
          <p:cNvPr id="205" name="CustomShape 2"/>
          <p:cNvSpPr/>
          <p:nvPr/>
        </p:nvSpPr>
        <p:spPr>
          <a:xfrm>
            <a:off x="8610480" y="6553080"/>
            <a:ext cx="455760" cy="22716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515191A1-F111-4121-A171-C13161C1E17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06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228600" y="990720"/>
            <a:ext cx="8731440" cy="556128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